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0075-5200-C446-9AC1-D8FEB3C7B26B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Communications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Molly E Brown, NASA GSFC</a:t>
            </a:r>
          </a:p>
          <a:p>
            <a:r>
              <a:rPr lang="en-US" dirty="0" smtClean="0"/>
              <a:t>with WG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1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Need for the website: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Clear explanations of science themes (ocean-atmosphere flux, land biomass, atmospheric transport, etc.)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Descriptions of products (sink, flux/movement, 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Identification of products that are ongoing and those that were produced just once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Exposure of website to stakeholders and revision, reiteration of content to increase its usefulness and clarity to these groups, while maintaining its function for the Science Team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Interaction with Data WG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79" y="2022987"/>
            <a:ext cx="3033471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New ‘Search Available Products’ page coming soon</a:t>
            </a:r>
            <a:endParaRPr lang="en-US" sz="3600" dirty="0"/>
          </a:p>
        </p:txBody>
      </p:sp>
      <p:pic>
        <p:nvPicPr>
          <p:cNvPr id="5" name="Picture 4" descr="Screen Shot 2014-11-06 at 5.33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250" y="0"/>
            <a:ext cx="5758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9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materials for the </a:t>
            </a:r>
            <a:r>
              <a:rPr lang="en-US" dirty="0" err="1" smtClean="0"/>
              <a:t>carbon.nasa.gov</a:t>
            </a:r>
            <a:r>
              <a:rPr lang="en-US" dirty="0" smtClean="0"/>
              <a:t> website to communicate the products, science and impact that CMS has had during its existence</a:t>
            </a:r>
          </a:p>
          <a:p>
            <a:r>
              <a:rPr lang="en-US" dirty="0" smtClean="0"/>
              <a:t>Find ways to broaden and strengthen the knowledge of CMS research and increase the engagement with the broader user community </a:t>
            </a:r>
          </a:p>
          <a:p>
            <a:r>
              <a:rPr lang="en-US" dirty="0" smtClean="0"/>
              <a:t>Ensure the community understands the nature, quality and utility of NASA CMS science information and data products</a:t>
            </a:r>
          </a:p>
        </p:txBody>
      </p:sp>
    </p:spTree>
    <p:extLst>
      <p:ext uri="{BB962C8B-B14F-4D97-AF65-F5344CB8AC3E}">
        <p14:creationId xmlns:p14="http://schemas.microsoft.com/office/powerpoint/2010/main" val="164260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Last year’s WG held </a:t>
            </a:r>
            <a:r>
              <a:rPr lang="en-US" dirty="0" err="1" smtClean="0"/>
              <a:t>telecons</a:t>
            </a:r>
            <a:r>
              <a:rPr lang="en-US" dirty="0" smtClean="0"/>
              <a:t> with ST members, had discussions on website users, multimedia content, public outreach, and created a web plan </a:t>
            </a:r>
          </a:p>
          <a:p>
            <a:r>
              <a:rPr lang="en-US" dirty="0" smtClean="0"/>
              <a:t>We started where they left off, working with Peter Griffith’s web team to: </a:t>
            </a:r>
            <a:endParaRPr lang="en-US" dirty="0"/>
          </a:p>
          <a:p>
            <a:pPr lvl="1"/>
            <a:r>
              <a:rPr lang="en-US" dirty="0" smtClean="0"/>
              <a:t>Understand the database behind the website content</a:t>
            </a:r>
          </a:p>
          <a:p>
            <a:pPr lvl="1"/>
            <a:r>
              <a:rPr lang="en-US" dirty="0" smtClean="0"/>
              <a:t>Plan how to add additional information to database to achieve website goals</a:t>
            </a:r>
          </a:p>
          <a:p>
            <a:pPr lvl="1"/>
            <a:r>
              <a:rPr lang="en-US" dirty="0" smtClean="0"/>
              <a:t>Work to implement the website vision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9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Previous efforts focused on developing a new website structure that was more transparent from the user perspective, and defining a mission statement for CMS </a:t>
            </a:r>
          </a:p>
          <a:p>
            <a:r>
              <a:rPr lang="en-US" dirty="0" smtClean="0"/>
              <a:t>New website structure required large amounts of additional material that did not exist, as well as a significant database restructuring</a:t>
            </a:r>
          </a:p>
          <a:p>
            <a:r>
              <a:rPr lang="en-US" dirty="0" smtClean="0"/>
              <a:t>In the last year, we’ve been working to gather the necessary material to do some of the restructuring of the database and add new material</a:t>
            </a:r>
          </a:p>
          <a:p>
            <a:r>
              <a:rPr lang="en-US" dirty="0" smtClean="0"/>
              <a:t>The new website structure has been more problematic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3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91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Carbon.nasa.gov</a:t>
            </a:r>
            <a:r>
              <a:rPr lang="en-US" dirty="0" smtClean="0"/>
              <a:t> is focused on the PI name and their project title</a:t>
            </a:r>
          </a:p>
          <a:p>
            <a:r>
              <a:rPr lang="en-US" dirty="0" smtClean="0"/>
              <a:t>CMS funded projects are extremely diverse </a:t>
            </a:r>
          </a:p>
          <a:p>
            <a:pPr lvl="1"/>
            <a:r>
              <a:rPr lang="en-US" dirty="0" smtClean="0"/>
              <a:t>Some develop new models and basic research needed to improve the science</a:t>
            </a:r>
          </a:p>
          <a:p>
            <a:pPr lvl="1"/>
            <a:r>
              <a:rPr lang="en-US" dirty="0" smtClean="0"/>
              <a:t>Some develop new data products through models, algorithms, campaigns, and ground validation </a:t>
            </a:r>
          </a:p>
          <a:p>
            <a:pPr lvl="1"/>
            <a:r>
              <a:rPr lang="en-US" dirty="0" smtClean="0"/>
              <a:t>Some develop tools, methods or evaluate success of an approach to measure carbon</a:t>
            </a:r>
            <a:endParaRPr lang="en-US" dirty="0"/>
          </a:p>
          <a:p>
            <a:pPr lvl="1"/>
            <a:r>
              <a:rPr lang="en-US" dirty="0" smtClean="0"/>
              <a:t>Some have mature products ready for decision support</a:t>
            </a:r>
          </a:p>
          <a:p>
            <a:r>
              <a:rPr lang="en-US" dirty="0" smtClean="0"/>
              <a:t>All vary in their objectives, temporal and spatial resolution and degree of readiness to be used by decision makers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4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2351" y="1311165"/>
            <a:ext cx="5252777" cy="5723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37" y="1795995"/>
            <a:ext cx="340611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From the USER perspective, this doesn’t make much sense</a:t>
            </a:r>
          </a:p>
          <a:p>
            <a:r>
              <a:rPr lang="en-US" sz="2800" dirty="0" smtClean="0"/>
              <a:t>Our objective is to provide a Product focus so that a user can come to the website and find a CMS product that meets their needs</a:t>
            </a:r>
            <a:endParaRPr lang="en-US" sz="2800" dirty="0"/>
          </a:p>
        </p:txBody>
      </p:sp>
      <p:pic>
        <p:nvPicPr>
          <p:cNvPr id="4" name="Picture 3" descr="Screen Shot 2014-11-06 at 5.18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351" y="1311165"/>
            <a:ext cx="5252777" cy="625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6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113"/>
            <a:ext cx="8229600" cy="1143000"/>
          </a:xfrm>
        </p:spPr>
        <p:txBody>
          <a:bodyPr/>
          <a:lstStyle/>
          <a:p>
            <a:r>
              <a:rPr lang="en-US" dirty="0" smtClean="0"/>
              <a:t>Projects, Products, and ARLs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254"/>
            <a:ext cx="8229600" cy="514562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We’ve worked to add new information on what each PI will be developing that could be used for decision making</a:t>
            </a:r>
          </a:p>
          <a:p>
            <a:r>
              <a:rPr lang="en-US" sz="2800" dirty="0" smtClean="0"/>
              <a:t>New product keywords have been developed that allow for grouping of different types of products together</a:t>
            </a:r>
          </a:p>
          <a:p>
            <a:r>
              <a:rPr lang="en-US" sz="2800" dirty="0" smtClean="0"/>
              <a:t>Gathering information on each data product or tool each PI will provide</a:t>
            </a:r>
          </a:p>
          <a:p>
            <a:pPr lvl="1"/>
            <a:r>
              <a:rPr lang="en-US" sz="2400" dirty="0" smtClean="0"/>
              <a:t>Spatial extent (global, regional, local…)</a:t>
            </a:r>
          </a:p>
          <a:p>
            <a:pPr lvl="1"/>
            <a:r>
              <a:rPr lang="en-US" sz="2400" dirty="0" smtClean="0"/>
              <a:t>Spatial Resolution (one degree, one kilometer…)</a:t>
            </a:r>
          </a:p>
          <a:p>
            <a:pPr lvl="1"/>
            <a:r>
              <a:rPr lang="en-US" sz="2400" dirty="0" smtClean="0"/>
              <a:t>Time domain (year range, one time snapshot…)</a:t>
            </a:r>
          </a:p>
          <a:p>
            <a:r>
              <a:rPr lang="en-US" sz="2800" dirty="0" smtClean="0"/>
              <a:t>Planned or actual applications readiness level (ARL) for each product, so users can find mature products easily</a:t>
            </a:r>
          </a:p>
          <a:p>
            <a:pPr lvl="1"/>
            <a:r>
              <a:rPr lang="en-US" sz="2400" dirty="0" smtClean="0"/>
              <a:t>ARLs reflect </a:t>
            </a:r>
            <a:r>
              <a:rPr lang="en-US" sz="2400" dirty="0"/>
              <a:t>the three reflects three main tiers of project research, development, and deployment</a:t>
            </a:r>
            <a:r>
              <a:rPr lang="en-US" sz="2400" dirty="0" smtClean="0"/>
              <a:t>. ARLs </a:t>
            </a:r>
            <a:r>
              <a:rPr lang="en-US" sz="2400" dirty="0"/>
              <a:t>1-3 encompass discovery and feasibility; ARLs 4-</a:t>
            </a:r>
            <a:r>
              <a:rPr lang="en-US" sz="2400" dirty="0" smtClean="0"/>
              <a:t>6 address </a:t>
            </a:r>
            <a:r>
              <a:rPr lang="en-US" sz="2400" dirty="0"/>
              <a:t>development, testing, and validation; </a:t>
            </a:r>
            <a:r>
              <a:rPr lang="en-US" sz="2400" dirty="0" smtClean="0"/>
              <a:t>and </a:t>
            </a:r>
            <a:r>
              <a:rPr lang="en-US" sz="2400" dirty="0"/>
              <a:t>ARLs 7-9 focus on </a:t>
            </a:r>
            <a:r>
              <a:rPr lang="en-US" sz="2400" dirty="0" smtClean="0"/>
              <a:t>integration of </a:t>
            </a:r>
            <a:r>
              <a:rPr lang="en-US" sz="2400" dirty="0"/>
              <a:t>the “application” into an end-user’s decision-making </a:t>
            </a:r>
            <a:r>
              <a:rPr lang="en-US" sz="2400" dirty="0" smtClean="0"/>
              <a:t>activity.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13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Any concrete output of a project</a:t>
            </a:r>
          </a:p>
          <a:p>
            <a:pPr marL="0" indent="0" algn="ctr">
              <a:buNone/>
            </a:pPr>
            <a:endParaRPr lang="en-US" sz="21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Can be DATA PRODUCTS (e.g. maps, statistical estimates)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Can be METHODOLOGIES (innovative approach or improvements on already existing)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Can be EVALUATIONS </a:t>
            </a:r>
            <a:r>
              <a:rPr lang="en-US" sz="2400" dirty="0" smtClean="0">
                <a:solidFill>
                  <a:srgbClr val="000000"/>
                </a:solidFill>
              </a:rPr>
              <a:t>(e.g. comparison studies, economic analyses)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Can be UNCERTAINTIES (maps, statistics, analyses)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Can be DATA PORTALS or VISUALIZATION TOOLS </a:t>
            </a:r>
          </a:p>
        </p:txBody>
      </p:sp>
    </p:spTree>
    <p:extLst>
      <p:ext uri="{BB962C8B-B14F-4D97-AF65-F5344CB8AC3E}">
        <p14:creationId xmlns:p14="http://schemas.microsoft.com/office/powerpoint/2010/main" val="41456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2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Adding a Product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905"/>
            <a:ext cx="8229600" cy="4525963"/>
          </a:xfrm>
        </p:spPr>
        <p:txBody>
          <a:bodyPr/>
          <a:lstStyle/>
          <a:p>
            <a:r>
              <a:rPr lang="en-US" dirty="0" smtClean="0"/>
              <a:t>Existing website will continue, we are adding new ways to sort the information</a:t>
            </a:r>
            <a:endParaRPr lang="en-US" dirty="0"/>
          </a:p>
        </p:txBody>
      </p:sp>
      <p:pic>
        <p:nvPicPr>
          <p:cNvPr id="6" name="Picture 5" descr="FullFactSheet_ProductsKeywor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928"/>
            <a:ext cx="12187527" cy="864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3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690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External Communications Working Group</vt:lpstr>
      <vt:lpstr>Objectives</vt:lpstr>
      <vt:lpstr>Activity</vt:lpstr>
      <vt:lpstr>Website Considerations</vt:lpstr>
      <vt:lpstr>Current Project Focus</vt:lpstr>
      <vt:lpstr>Project Focus</vt:lpstr>
      <vt:lpstr>Projects, Products, and ARLs</vt:lpstr>
      <vt:lpstr>Definition of a Product</vt:lpstr>
      <vt:lpstr>Adding a Product orientation</vt:lpstr>
      <vt:lpstr>Future Work</vt:lpstr>
      <vt:lpstr>New ‘Search Available Products’ page coming soon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Communications Working Group</dc:title>
  <dc:creator>molly brown</dc:creator>
  <cp:lastModifiedBy>Molly Brown</cp:lastModifiedBy>
  <cp:revision>27</cp:revision>
  <dcterms:created xsi:type="dcterms:W3CDTF">2014-11-06T09:22:43Z</dcterms:created>
  <dcterms:modified xsi:type="dcterms:W3CDTF">2014-11-10T19:24:45Z</dcterms:modified>
</cp:coreProperties>
</file>